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2" r:id="rId3"/>
    <p:sldId id="263" r:id="rId4"/>
    <p:sldId id="261" r:id="rId5"/>
    <p:sldId id="273" r:id="rId6"/>
    <p:sldId id="267" r:id="rId7"/>
    <p:sldId id="268" r:id="rId8"/>
    <p:sldId id="264" r:id="rId9"/>
    <p:sldId id="266" r:id="rId10"/>
    <p:sldId id="272" r:id="rId11"/>
    <p:sldId id="271" r:id="rId12"/>
    <p:sldId id="270" r:id="rId13"/>
    <p:sldId id="276" r:id="rId14"/>
    <p:sldId id="274" r:id="rId15"/>
    <p:sldId id="275"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148" autoAdjust="0"/>
  </p:normalViewPr>
  <p:slideViewPr>
    <p:cSldViewPr snapToGrid="0">
      <p:cViewPr varScale="1">
        <p:scale>
          <a:sx n="95" d="100"/>
          <a:sy n="95"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8CF1D-E207-403E-BC58-A485F8EC887D}" type="datetimeFigureOut">
              <a:rPr lang="en-GB" smtClean="0"/>
              <a:t>25/07/2022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647FE-EB54-42F5-B56D-2A2D0001BFE3}" type="slidenum">
              <a:rPr lang="en-GB" smtClean="0"/>
              <a:t>‹#›</a:t>
            </a:fld>
            <a:endParaRPr lang="en-GB"/>
          </a:p>
        </p:txBody>
      </p:sp>
    </p:spTree>
    <p:extLst>
      <p:ext uri="{BB962C8B-B14F-4D97-AF65-F5344CB8AC3E}">
        <p14:creationId xmlns:p14="http://schemas.microsoft.com/office/powerpoint/2010/main" val="122455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Interested in how technology can be used to improve patient and clinicians experience and quality of life.</a:t>
            </a:r>
          </a:p>
        </p:txBody>
      </p:sp>
      <p:sp>
        <p:nvSpPr>
          <p:cNvPr id="4" name="Slide Number Placeholder 3"/>
          <p:cNvSpPr>
            <a:spLocks noGrp="1"/>
          </p:cNvSpPr>
          <p:nvPr>
            <p:ph type="sldNum" sz="quarter" idx="5"/>
          </p:nvPr>
        </p:nvSpPr>
        <p:spPr/>
        <p:txBody>
          <a:bodyPr/>
          <a:lstStyle/>
          <a:p>
            <a:fld id="{595647FE-EB54-42F5-B56D-2A2D0001BFE3}" type="slidenum">
              <a:rPr lang="en-GB" smtClean="0"/>
              <a:t>2</a:t>
            </a:fld>
            <a:endParaRPr lang="en-GB"/>
          </a:p>
        </p:txBody>
      </p:sp>
    </p:spTree>
    <p:extLst>
      <p:ext uri="{BB962C8B-B14F-4D97-AF65-F5344CB8AC3E}">
        <p14:creationId xmlns:p14="http://schemas.microsoft.com/office/powerpoint/2010/main" val="4856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3</a:t>
            </a:fld>
            <a:endParaRPr lang="en-GB"/>
          </a:p>
        </p:txBody>
      </p:sp>
    </p:spTree>
    <p:extLst>
      <p:ext uri="{BB962C8B-B14F-4D97-AF65-F5344CB8AC3E}">
        <p14:creationId xmlns:p14="http://schemas.microsoft.com/office/powerpoint/2010/main" val="196664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Small</a:t>
            </a:r>
          </a:p>
          <a:p>
            <a:r>
              <a:rPr lang="en-GB" dirty="0"/>
              <a:t>Lightweight</a:t>
            </a:r>
          </a:p>
          <a:p>
            <a:r>
              <a:rPr lang="en-GB" dirty="0"/>
              <a:t>2 sensors would be used</a:t>
            </a:r>
          </a:p>
        </p:txBody>
      </p:sp>
      <p:sp>
        <p:nvSpPr>
          <p:cNvPr id="4" name="Slide Number Placeholder 3"/>
          <p:cNvSpPr>
            <a:spLocks noGrp="1"/>
          </p:cNvSpPr>
          <p:nvPr>
            <p:ph type="sldNum" sz="quarter" idx="5"/>
          </p:nvPr>
        </p:nvSpPr>
        <p:spPr/>
        <p:txBody>
          <a:bodyPr/>
          <a:lstStyle/>
          <a:p>
            <a:fld id="{595647FE-EB54-42F5-B56D-2A2D0001BFE3}" type="slidenum">
              <a:rPr lang="en-GB" smtClean="0"/>
              <a:t>4</a:t>
            </a:fld>
            <a:endParaRPr lang="en-GB"/>
          </a:p>
        </p:txBody>
      </p:sp>
    </p:spTree>
    <p:extLst>
      <p:ext uri="{BB962C8B-B14F-4D97-AF65-F5344CB8AC3E}">
        <p14:creationId xmlns:p14="http://schemas.microsoft.com/office/powerpoint/2010/main" val="297380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if not all the feedback given in the previous session is planned for the future but it is more advanced.</a:t>
            </a:r>
          </a:p>
        </p:txBody>
      </p:sp>
      <p:sp>
        <p:nvSpPr>
          <p:cNvPr id="4" name="Slide Number Placeholder 3"/>
          <p:cNvSpPr>
            <a:spLocks noGrp="1"/>
          </p:cNvSpPr>
          <p:nvPr>
            <p:ph type="sldNum" sz="quarter" idx="5"/>
          </p:nvPr>
        </p:nvSpPr>
        <p:spPr/>
        <p:txBody>
          <a:bodyPr/>
          <a:lstStyle/>
          <a:p>
            <a:fld id="{595647FE-EB54-42F5-B56D-2A2D0001BFE3}" type="slidenum">
              <a:rPr lang="en-GB" smtClean="0"/>
              <a:t>7</a:t>
            </a:fld>
            <a:endParaRPr lang="en-GB"/>
          </a:p>
        </p:txBody>
      </p:sp>
    </p:spTree>
    <p:extLst>
      <p:ext uri="{BB962C8B-B14F-4D97-AF65-F5344CB8AC3E}">
        <p14:creationId xmlns:p14="http://schemas.microsoft.com/office/powerpoint/2010/main" val="306756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all projects, I have had to learn a lot of new skills, and worked with new technologies</a:t>
            </a:r>
          </a:p>
          <a:p>
            <a:endParaRPr lang="en-GB" dirty="0"/>
          </a:p>
          <a:p>
            <a:r>
              <a:rPr lang="en-GB" dirty="0"/>
              <a:t>As part of the </a:t>
            </a:r>
            <a:r>
              <a:rPr lang="en-GB" dirty="0" err="1"/>
              <a:t>msc</a:t>
            </a:r>
            <a:r>
              <a:rPr lang="en-GB" dirty="0"/>
              <a:t> project I also submitted a project overview and planning report which included background research, literature reviews, designs and methodologies and planning. It received a very good grade and feedback determining that  the project is on a great path to success.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step in the project was to create a minimal viable product. This is what I will be showing you.</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8</a:t>
            </a:fld>
            <a:endParaRPr lang="en-GB"/>
          </a:p>
        </p:txBody>
      </p:sp>
    </p:spTree>
    <p:extLst>
      <p:ext uri="{BB962C8B-B14F-4D97-AF65-F5344CB8AC3E}">
        <p14:creationId xmlns:p14="http://schemas.microsoft.com/office/powerpoint/2010/main" val="214283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These are screenshots of the app in order and with correct navigation. This is not the end product, there is a lot of work ahead, but I would love any feedback you have so that I can make the app as tailored to patient user experience as possible. Some pages of the app have specific questions, but please feel free to give feedback on any part of the application.</a:t>
            </a:r>
          </a:p>
        </p:txBody>
      </p:sp>
      <p:sp>
        <p:nvSpPr>
          <p:cNvPr id="4" name="Slide Number Placeholder 3"/>
          <p:cNvSpPr>
            <a:spLocks noGrp="1"/>
          </p:cNvSpPr>
          <p:nvPr>
            <p:ph type="sldNum" sz="quarter" idx="5"/>
          </p:nvPr>
        </p:nvSpPr>
        <p:spPr/>
        <p:txBody>
          <a:bodyPr/>
          <a:lstStyle/>
          <a:p>
            <a:fld id="{595647FE-EB54-42F5-B56D-2A2D0001BFE3}" type="slidenum">
              <a:rPr lang="en-GB" smtClean="0"/>
              <a:t>9</a:t>
            </a:fld>
            <a:endParaRPr lang="en-GB"/>
          </a:p>
        </p:txBody>
      </p:sp>
    </p:spTree>
    <p:extLst>
      <p:ext uri="{BB962C8B-B14F-4D97-AF65-F5344CB8AC3E}">
        <p14:creationId xmlns:p14="http://schemas.microsoft.com/office/powerpoint/2010/main" val="28455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won’t be able to complete a full app during my project since hand in is at the start of September. However, the project will hopefully be continued and developed further using all the feedback received from the previous session and this one.</a:t>
            </a:r>
          </a:p>
        </p:txBody>
      </p:sp>
      <p:sp>
        <p:nvSpPr>
          <p:cNvPr id="4" name="Slide Number Placeholder 3"/>
          <p:cNvSpPr>
            <a:spLocks noGrp="1"/>
          </p:cNvSpPr>
          <p:nvPr>
            <p:ph type="sldNum" sz="quarter" idx="5"/>
          </p:nvPr>
        </p:nvSpPr>
        <p:spPr/>
        <p:txBody>
          <a:bodyPr/>
          <a:lstStyle/>
          <a:p>
            <a:fld id="{595647FE-EB54-42F5-B56D-2A2D0001BFE3}" type="slidenum">
              <a:rPr lang="en-GB" smtClean="0"/>
              <a:t>16</a:t>
            </a:fld>
            <a:endParaRPr lang="en-GB"/>
          </a:p>
        </p:txBody>
      </p:sp>
    </p:spTree>
    <p:extLst>
      <p:ext uri="{BB962C8B-B14F-4D97-AF65-F5344CB8AC3E}">
        <p14:creationId xmlns:p14="http://schemas.microsoft.com/office/powerpoint/2010/main" val="84749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6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156085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7057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31125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3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0994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78273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63469-17FE-428D-B000-BEDB6CF47C6C}" type="datetimeFigureOut">
              <a:rPr lang="en-GB" smtClean="0"/>
              <a:t>25/07/2022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24477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415026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17CAE9-7B46-47F5-8652-E343B04FA556}" type="slidenum">
              <a:rPr lang="en-GB" smtClean="0"/>
              <a:t>‹#›</a:t>
            </a:fld>
            <a:endParaRPr lang="en-GB"/>
          </a:p>
        </p:txBody>
      </p:sp>
    </p:spTree>
    <p:extLst>
      <p:ext uri="{BB962C8B-B14F-4D97-AF65-F5344CB8AC3E}">
        <p14:creationId xmlns:p14="http://schemas.microsoft.com/office/powerpoint/2010/main" val="196365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84178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763469-17FE-428D-B000-BEDB6CF47C6C}" type="datetimeFigureOut">
              <a:rPr lang="en-GB" smtClean="0"/>
              <a:t>25/07/2022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17CAE9-7B46-47F5-8652-E343B04FA556}"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8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533A-5B70-7B16-1E3A-E5202A22F246}"/>
              </a:ext>
            </a:extLst>
          </p:cNvPr>
          <p:cNvSpPr>
            <a:spLocks noGrp="1"/>
          </p:cNvSpPr>
          <p:nvPr>
            <p:ph type="ctrTitle"/>
          </p:nvPr>
        </p:nvSpPr>
        <p:spPr/>
        <p:txBody>
          <a:bodyPr>
            <a:normAutofit/>
          </a:bodyPr>
          <a:lstStyle/>
          <a:p>
            <a:r>
              <a:rPr lang="en-GB" dirty="0"/>
              <a:t>INDEX App </a:t>
            </a:r>
            <a:br>
              <a:rPr lang="en-GB" dirty="0"/>
            </a:br>
            <a:r>
              <a:rPr lang="en-GB" sz="2700" b="1" dirty="0" err="1"/>
              <a:t>IND</a:t>
            </a:r>
            <a:r>
              <a:rPr lang="en-GB" sz="2700" dirty="0" err="1"/>
              <a:t>ividualised</a:t>
            </a:r>
            <a:r>
              <a:rPr lang="en-GB" sz="2700" dirty="0"/>
              <a:t> </a:t>
            </a:r>
            <a:r>
              <a:rPr lang="en-GB" sz="2700" b="1" dirty="0" err="1"/>
              <a:t>EX</a:t>
            </a:r>
            <a:r>
              <a:rPr lang="en-GB" sz="2700" dirty="0" err="1"/>
              <a:t>ercise</a:t>
            </a:r>
            <a:r>
              <a:rPr lang="en-GB" sz="2700" dirty="0"/>
              <a:t> approach for people with chronic low back pain (INDEX study): The development of an enhanced EMG biofeedback app</a:t>
            </a:r>
          </a:p>
        </p:txBody>
      </p:sp>
      <p:sp>
        <p:nvSpPr>
          <p:cNvPr id="3" name="Subtitle 2">
            <a:extLst>
              <a:ext uri="{FF2B5EF4-FFF2-40B4-BE49-F238E27FC236}">
                <a16:creationId xmlns:a16="http://schemas.microsoft.com/office/drawing/2014/main" id="{0C7A9203-1E80-33F0-EC17-41E57CC557D5}"/>
              </a:ext>
            </a:extLst>
          </p:cNvPr>
          <p:cNvSpPr>
            <a:spLocks noGrp="1"/>
          </p:cNvSpPr>
          <p:nvPr>
            <p:ph type="subTitle" idx="1"/>
          </p:nvPr>
        </p:nvSpPr>
        <p:spPr/>
        <p:txBody>
          <a:bodyPr>
            <a:normAutofit fontScale="47500" lnSpcReduction="20000"/>
          </a:bodyPr>
          <a:lstStyle/>
          <a:p>
            <a:r>
              <a:rPr lang="en-GB" cap="none" dirty="0">
                <a:latin typeface="+mn-lt"/>
              </a:rPr>
              <a:t>Carolina Costa Lopes</a:t>
            </a:r>
          </a:p>
          <a:p>
            <a:r>
              <a:rPr lang="en-GB" cap="none" dirty="0">
                <a:latin typeface="+mn-lt"/>
              </a:rPr>
              <a:t>MSC student in advanced computer science: digital biology</a:t>
            </a:r>
          </a:p>
          <a:p>
            <a:r>
              <a:rPr lang="en-GB" cap="none" dirty="0">
                <a:latin typeface="+mn-lt"/>
              </a:rPr>
              <a:t>Supervised by Dr Alex Casson and Dr Janet Deane</a:t>
            </a:r>
          </a:p>
          <a:p>
            <a:r>
              <a:rPr lang="en-GB" cap="none" dirty="0">
                <a:latin typeface="+mn-lt"/>
              </a:rPr>
              <a:t>25.07.2022</a:t>
            </a:r>
          </a:p>
        </p:txBody>
      </p:sp>
    </p:spTree>
    <p:extLst>
      <p:ext uri="{BB962C8B-B14F-4D97-AF65-F5344CB8AC3E}">
        <p14:creationId xmlns:p14="http://schemas.microsoft.com/office/powerpoint/2010/main" val="291752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low confidence">
            <a:extLst>
              <a:ext uri="{FF2B5EF4-FFF2-40B4-BE49-F238E27FC236}">
                <a16:creationId xmlns:a16="http://schemas.microsoft.com/office/drawing/2014/main" id="{D06B69F2-2BCF-3607-9FD4-61AED4D4C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114" y="331931"/>
            <a:ext cx="3266170" cy="5470835"/>
          </a:xfrm>
          <a:prstGeom prst="rect">
            <a:avLst/>
          </a:prstGeom>
        </p:spPr>
      </p:pic>
      <p:sp>
        <p:nvSpPr>
          <p:cNvPr id="8" name="Content Placeholder 2">
            <a:extLst>
              <a:ext uri="{FF2B5EF4-FFF2-40B4-BE49-F238E27FC236}">
                <a16:creationId xmlns:a16="http://schemas.microsoft.com/office/drawing/2014/main" id="{4408F03D-76E8-906C-5888-96DE713E3C50}"/>
              </a:ext>
            </a:extLst>
          </p:cNvPr>
          <p:cNvSpPr txBox="1">
            <a:spLocks/>
          </p:cNvSpPr>
          <p:nvPr/>
        </p:nvSpPr>
        <p:spPr>
          <a:xfrm>
            <a:off x="522637" y="5279217"/>
            <a:ext cx="10613069" cy="92530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GB" dirty="0"/>
          </a:p>
        </p:txBody>
      </p:sp>
      <p:pic>
        <p:nvPicPr>
          <p:cNvPr id="11" name="Picture 10" descr="Text&#10;&#10;Description automatically generated">
            <a:extLst>
              <a:ext uri="{FF2B5EF4-FFF2-40B4-BE49-F238E27FC236}">
                <a16:creationId xmlns:a16="http://schemas.microsoft.com/office/drawing/2014/main" id="{7F2EACB9-9BDB-4E8C-8879-3D91599A8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939" y="331931"/>
            <a:ext cx="3266170" cy="547083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20142A8-CD42-D218-14A4-02B726957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294" y="331930"/>
            <a:ext cx="3266170" cy="5470835"/>
          </a:xfrm>
          <a:prstGeom prst="rect">
            <a:avLst/>
          </a:prstGeom>
        </p:spPr>
      </p:pic>
    </p:spTree>
    <p:extLst>
      <p:ext uri="{BB962C8B-B14F-4D97-AF65-F5344CB8AC3E}">
        <p14:creationId xmlns:p14="http://schemas.microsoft.com/office/powerpoint/2010/main" val="21067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2DB5500B-39E6-E108-5B24-8D04D990D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795" y="457424"/>
            <a:ext cx="2630434" cy="4405977"/>
          </a:xfrm>
          <a:prstGeom prst="rect">
            <a:avLst/>
          </a:prstGeom>
        </p:spPr>
      </p:pic>
      <p:pic>
        <p:nvPicPr>
          <p:cNvPr id="3" name="Picture 2" descr="A picture containing text, businesscard, screenshot&#10;&#10;Description automatically generated">
            <a:extLst>
              <a:ext uri="{FF2B5EF4-FFF2-40B4-BE49-F238E27FC236}">
                <a16:creationId xmlns:a16="http://schemas.microsoft.com/office/drawing/2014/main" id="{9AB33946-EFD0-5FA8-0CAC-F2157D6D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75" y="457425"/>
            <a:ext cx="2630434" cy="440597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7AB1A07-BCB1-5615-D3B3-06C6805A6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635" y="457425"/>
            <a:ext cx="2630434" cy="4405977"/>
          </a:xfrm>
          <a:prstGeom prst="rect">
            <a:avLst/>
          </a:prstGeom>
        </p:spPr>
      </p:pic>
      <p:pic>
        <p:nvPicPr>
          <p:cNvPr id="5" name="Picture 4" descr="A picture containing text, screenshot&#10;&#10;Description automatically generated">
            <a:extLst>
              <a:ext uri="{FF2B5EF4-FFF2-40B4-BE49-F238E27FC236}">
                <a16:creationId xmlns:a16="http://schemas.microsoft.com/office/drawing/2014/main" id="{4A8ECEBC-FCD6-4F10-231A-E8537E6AE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15" y="457425"/>
            <a:ext cx="2630434" cy="4405977"/>
          </a:xfrm>
          <a:prstGeom prst="rect">
            <a:avLst/>
          </a:prstGeom>
        </p:spPr>
      </p:pic>
    </p:spTree>
    <p:extLst>
      <p:ext uri="{BB962C8B-B14F-4D97-AF65-F5344CB8AC3E}">
        <p14:creationId xmlns:p14="http://schemas.microsoft.com/office/powerpoint/2010/main" val="63068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330FE96-D9C3-974C-6D6A-89F18699D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457" y="391033"/>
            <a:ext cx="2930167" cy="490803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E0E1E2B-D7CE-D9DF-3264-E744FA1F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20" y="391032"/>
            <a:ext cx="2930167" cy="4908030"/>
          </a:xfrm>
          <a:prstGeom prst="rect">
            <a:avLst/>
          </a:prstGeom>
        </p:spPr>
      </p:pic>
      <p:pic>
        <p:nvPicPr>
          <p:cNvPr id="13" name="Picture 12" descr="Calendar&#10;&#10;Description automatically generated with low confidence">
            <a:extLst>
              <a:ext uri="{FF2B5EF4-FFF2-40B4-BE49-F238E27FC236}">
                <a16:creationId xmlns:a16="http://schemas.microsoft.com/office/drawing/2014/main" id="{8354933D-C6E4-6722-83FB-2AEACE60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94" y="391032"/>
            <a:ext cx="2930167" cy="4908030"/>
          </a:xfrm>
          <a:prstGeom prst="rect">
            <a:avLst/>
          </a:prstGeom>
        </p:spPr>
      </p:pic>
    </p:spTree>
    <p:extLst>
      <p:ext uri="{BB962C8B-B14F-4D97-AF65-F5344CB8AC3E}">
        <p14:creationId xmlns:p14="http://schemas.microsoft.com/office/powerpoint/2010/main" val="256899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err="1"/>
              <a:t>Wwould</a:t>
            </a:r>
            <a:r>
              <a:rPr lang="en-GB" dirty="0"/>
              <a:t> you think you need to do?</a:t>
            </a:r>
          </a:p>
          <a:p>
            <a:pPr marL="201168" lvl="1" indent="0">
              <a:buNone/>
            </a:pPr>
            <a:endParaRPr lang="en-GB" dirty="0"/>
          </a:p>
        </p:txBody>
      </p:sp>
    </p:spTree>
    <p:extLst>
      <p:ext uri="{BB962C8B-B14F-4D97-AF65-F5344CB8AC3E}">
        <p14:creationId xmlns:p14="http://schemas.microsoft.com/office/powerpoint/2010/main" val="79276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 Teams&#10;&#10;Description automatically generated">
            <a:extLst>
              <a:ext uri="{FF2B5EF4-FFF2-40B4-BE49-F238E27FC236}">
                <a16:creationId xmlns:a16="http://schemas.microsoft.com/office/drawing/2014/main" id="{9498A44A-896F-F2CD-6E5B-9C7AC3159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380" y="432078"/>
            <a:ext cx="3203474" cy="5365820"/>
          </a:xfrm>
          <a:prstGeom prst="rect">
            <a:avLst/>
          </a:prstGeom>
        </p:spPr>
      </p:pic>
      <p:sp>
        <p:nvSpPr>
          <p:cNvPr id="3" name="TextBox 2">
            <a:extLst>
              <a:ext uri="{FF2B5EF4-FFF2-40B4-BE49-F238E27FC236}">
                <a16:creationId xmlns:a16="http://schemas.microsoft.com/office/drawing/2014/main" id="{7EAC1900-0FC0-0E16-8058-9CA6FB8496ED}"/>
              </a:ext>
            </a:extLst>
          </p:cNvPr>
          <p:cNvSpPr txBox="1"/>
          <p:nvPr/>
        </p:nvSpPr>
        <p:spPr>
          <a:xfrm rot="20567265">
            <a:off x="894303" y="1065126"/>
            <a:ext cx="11063235" cy="4524315"/>
          </a:xfrm>
          <a:prstGeom prst="rect">
            <a:avLst/>
          </a:prstGeom>
          <a:noFill/>
        </p:spPr>
        <p:txBody>
          <a:bodyPr wrap="square" rtlCol="0">
            <a:spAutoFit/>
          </a:bodyPr>
          <a:lstStyle/>
          <a:p>
            <a:r>
              <a:rPr lang="en-GB" sz="9600" dirty="0">
                <a:solidFill>
                  <a:schemeClr val="bg1">
                    <a:lumMod val="75000"/>
                  </a:schemeClr>
                </a:solidFill>
              </a:rPr>
              <a:t>PRELIMINARY TO BE CHANGED BEFORE PRESENTATION</a:t>
            </a:r>
          </a:p>
        </p:txBody>
      </p:sp>
      <p:sp>
        <p:nvSpPr>
          <p:cNvPr id="4" name="Content Placeholder 2">
            <a:extLst>
              <a:ext uri="{FF2B5EF4-FFF2-40B4-BE49-F238E27FC236}">
                <a16:creationId xmlns:a16="http://schemas.microsoft.com/office/drawing/2014/main" id="{024F77CC-F300-159A-7C26-86031D7B75BC}"/>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see about your session?</a:t>
            </a:r>
          </a:p>
          <a:p>
            <a:pPr lvl="1">
              <a:buFont typeface="Arial" panose="020B0604020202020204" pitchFamily="34" charset="0"/>
              <a:buChar char="•"/>
            </a:pPr>
            <a:r>
              <a:rPr lang="en-GB" dirty="0"/>
              <a:t>Time it took?</a:t>
            </a:r>
          </a:p>
          <a:p>
            <a:pPr lvl="1">
              <a:buFont typeface="Arial" panose="020B0604020202020204" pitchFamily="34" charset="0"/>
              <a:buChar char="•"/>
            </a:pPr>
            <a:r>
              <a:rPr lang="en-GB" dirty="0"/>
              <a:t>Direct comparison to previous session?</a:t>
            </a:r>
          </a:p>
        </p:txBody>
      </p:sp>
    </p:spTree>
    <p:extLst>
      <p:ext uri="{BB962C8B-B14F-4D97-AF65-F5344CB8AC3E}">
        <p14:creationId xmlns:p14="http://schemas.microsoft.com/office/powerpoint/2010/main" val="291792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84C99F1-AC6B-8A91-3534-AEDBBC4A3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243" y="437326"/>
            <a:ext cx="3264338" cy="5467767"/>
          </a:xfrm>
          <a:prstGeom prst="rect">
            <a:avLst/>
          </a:prstGeom>
        </p:spPr>
      </p:pic>
      <p:sp>
        <p:nvSpPr>
          <p:cNvPr id="5" name="Content Placeholder 2">
            <a:extLst>
              <a:ext uri="{FF2B5EF4-FFF2-40B4-BE49-F238E27FC236}">
                <a16:creationId xmlns:a16="http://schemas.microsoft.com/office/drawing/2014/main" id="{D05EC33A-F32A-DB92-8F3A-90A8A03EDC2E}"/>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include in notes?</a:t>
            </a:r>
          </a:p>
          <a:p>
            <a:pPr lvl="1">
              <a:buFont typeface="Arial" panose="020B0604020202020204" pitchFamily="34" charset="0"/>
              <a:buChar char="•"/>
            </a:pPr>
            <a:r>
              <a:rPr lang="en-GB" dirty="0"/>
              <a:t>Free text</a:t>
            </a:r>
          </a:p>
          <a:p>
            <a:pPr lvl="1">
              <a:buFont typeface="Arial" panose="020B0604020202020204" pitchFamily="34" charset="0"/>
              <a:buChar char="•"/>
            </a:pPr>
            <a:r>
              <a:rPr lang="en-GB" dirty="0"/>
              <a:t>Pain levels</a:t>
            </a:r>
          </a:p>
          <a:p>
            <a:pPr lvl="1">
              <a:buFont typeface="Arial" panose="020B0604020202020204" pitchFamily="34" charset="0"/>
              <a:buChar char="•"/>
            </a:pPr>
            <a:endParaRPr lang="en-GB" dirty="0"/>
          </a:p>
          <a:p>
            <a:pPr lvl="1">
              <a:buFont typeface="Arial" panose="020B0604020202020204" pitchFamily="34" charset="0"/>
              <a:buChar char="•"/>
            </a:pPr>
            <a:r>
              <a:rPr lang="en-GB" dirty="0"/>
              <a:t>Would a tick box quiz style be better?</a:t>
            </a:r>
          </a:p>
        </p:txBody>
      </p:sp>
      <p:sp>
        <p:nvSpPr>
          <p:cNvPr id="4" name="TextBox 3">
            <a:extLst>
              <a:ext uri="{FF2B5EF4-FFF2-40B4-BE49-F238E27FC236}">
                <a16:creationId xmlns:a16="http://schemas.microsoft.com/office/drawing/2014/main" id="{E2C7F8DF-6B49-1609-C088-77ED8D2832CB}"/>
              </a:ext>
            </a:extLst>
          </p:cNvPr>
          <p:cNvSpPr txBox="1"/>
          <p:nvPr/>
        </p:nvSpPr>
        <p:spPr>
          <a:xfrm rot="20567265">
            <a:off x="1205803" y="2853732"/>
            <a:ext cx="11063235" cy="4524315"/>
          </a:xfrm>
          <a:prstGeom prst="rect">
            <a:avLst/>
          </a:prstGeom>
          <a:noFill/>
        </p:spPr>
        <p:txBody>
          <a:bodyPr wrap="square" rtlCol="0">
            <a:spAutoFit/>
          </a:bodyPr>
          <a:lstStyle/>
          <a:p>
            <a:r>
              <a:rPr lang="en-GB" sz="9600" dirty="0">
                <a:solidFill>
                  <a:schemeClr val="bg1">
                    <a:lumMod val="85000"/>
                  </a:schemeClr>
                </a:solidFill>
              </a:rPr>
              <a:t>PRELIMINARY TO BE CHANGED BEFORE PRESENTATION</a:t>
            </a:r>
          </a:p>
        </p:txBody>
      </p:sp>
    </p:spTree>
    <p:extLst>
      <p:ext uri="{BB962C8B-B14F-4D97-AF65-F5344CB8AC3E}">
        <p14:creationId xmlns:p14="http://schemas.microsoft.com/office/powerpoint/2010/main" val="124304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4289A1-15DE-1D10-C22E-0B1A6066E5E2}"/>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rPr>
              <a:t>Next steps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46418B54-5F79-4F68-128B-F6A93153B8BB}"/>
              </a:ext>
            </a:extLst>
          </p:cNvPr>
          <p:cNvSpPr>
            <a:spLocks noGrp="1"/>
          </p:cNvSpPr>
          <p:nvPr>
            <p:ph idx="1"/>
          </p:nvPr>
        </p:nvSpPr>
        <p:spPr>
          <a:xfrm>
            <a:off x="4742016" y="605896"/>
            <a:ext cx="6413663" cy="5646208"/>
          </a:xfrm>
        </p:spPr>
        <p:txBody>
          <a:bodyPr anchor="ctr">
            <a:normAutofit/>
          </a:bodyPr>
          <a:lstStyle/>
          <a:p>
            <a:pPr>
              <a:buFont typeface="Arial" panose="020B0604020202020204" pitchFamily="34" charset="0"/>
              <a:buChar char="•"/>
            </a:pPr>
            <a:r>
              <a:rPr lang="en-GB" dirty="0"/>
              <a:t>Visualisation during exercise</a:t>
            </a:r>
          </a:p>
          <a:p>
            <a:pPr>
              <a:buFont typeface="Arial" panose="020B0604020202020204" pitchFamily="34" charset="0"/>
              <a:buChar char="•"/>
            </a:pPr>
            <a:r>
              <a:rPr lang="en-GB" dirty="0"/>
              <a:t>Different forms of visualisation</a:t>
            </a:r>
          </a:p>
          <a:p>
            <a:pPr>
              <a:buFont typeface="Arial" panose="020B0604020202020204" pitchFamily="34" charset="0"/>
              <a:buChar char="•"/>
            </a:pPr>
            <a:r>
              <a:rPr lang="en-GB" dirty="0"/>
              <a:t>Different levels of difficulty for the exercises</a:t>
            </a:r>
          </a:p>
          <a:p>
            <a:pPr>
              <a:buFont typeface="Arial" panose="020B0604020202020204" pitchFamily="34" charset="0"/>
              <a:buChar char="•"/>
            </a:pPr>
            <a:r>
              <a:rPr lang="en-GB" dirty="0"/>
              <a:t>Connection to the physiotherapist</a:t>
            </a:r>
          </a:p>
          <a:p>
            <a:pPr>
              <a:buFont typeface="Arial" panose="020B0604020202020204" pitchFamily="34" charset="0"/>
              <a:buChar char="•"/>
            </a:pPr>
            <a:r>
              <a:rPr lang="en-GB" dirty="0"/>
              <a:t>Testing and evaluation</a:t>
            </a:r>
          </a:p>
          <a:p>
            <a:pPr marL="0" indent="0">
              <a:buNone/>
            </a:pPr>
            <a:endParaRPr lang="en-GB" dirty="0"/>
          </a:p>
          <a:p>
            <a:pPr>
              <a:buFont typeface="Arial" panose="020B0604020202020204" pitchFamily="34" charset="0"/>
              <a:buChar char="•"/>
            </a:pPr>
            <a:endParaRPr lang="en-GB" dirty="0"/>
          </a:p>
          <a:p>
            <a:pPr marL="0" indent="0">
              <a:buNone/>
            </a:pPr>
            <a:endParaRPr lang="en-GB" dirty="0"/>
          </a:p>
        </p:txBody>
      </p:sp>
    </p:spTree>
    <p:extLst>
      <p:ext uri="{BB962C8B-B14F-4D97-AF65-F5344CB8AC3E}">
        <p14:creationId xmlns:p14="http://schemas.microsoft.com/office/powerpoint/2010/main" val="127104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DDC0-A665-CB80-499B-CF1DEB3F7DFF}"/>
              </a:ext>
            </a:extLst>
          </p:cNvPr>
          <p:cNvSpPr>
            <a:spLocks noGrp="1"/>
          </p:cNvSpPr>
          <p:nvPr>
            <p:ph type="title"/>
          </p:nvPr>
        </p:nvSpPr>
        <p:spPr/>
        <p:txBody>
          <a:bodyPr/>
          <a:lstStyle/>
          <a:p>
            <a:r>
              <a:rPr lang="en-GB" dirty="0"/>
              <a:t>Carolina</a:t>
            </a:r>
          </a:p>
        </p:txBody>
      </p:sp>
      <p:sp>
        <p:nvSpPr>
          <p:cNvPr id="3" name="Content Placeholder 2">
            <a:extLst>
              <a:ext uri="{FF2B5EF4-FFF2-40B4-BE49-F238E27FC236}">
                <a16:creationId xmlns:a16="http://schemas.microsoft.com/office/drawing/2014/main" id="{93E0FBF7-3DA5-AE14-670C-BF98F54A92C9}"/>
              </a:ext>
            </a:extLst>
          </p:cNvPr>
          <p:cNvSpPr>
            <a:spLocks noGrp="1"/>
          </p:cNvSpPr>
          <p:nvPr>
            <p:ph idx="1"/>
          </p:nvPr>
        </p:nvSpPr>
        <p:spPr/>
        <p:txBody>
          <a:bodyPr/>
          <a:lstStyle/>
          <a:p>
            <a:r>
              <a:rPr lang="en-GB" dirty="0"/>
              <a:t>MSc Student at The University of Manchester in Advanced Computer Science: Digital Biology</a:t>
            </a:r>
          </a:p>
          <a:p>
            <a:r>
              <a:rPr lang="en-GB" dirty="0"/>
              <a:t>BSc Computer Science from King’s College London</a:t>
            </a:r>
          </a:p>
          <a:p>
            <a:endParaRPr lang="en-GB" dirty="0"/>
          </a:p>
          <a:p>
            <a:endParaRPr lang="en-GB" dirty="0"/>
          </a:p>
        </p:txBody>
      </p:sp>
      <p:pic>
        <p:nvPicPr>
          <p:cNvPr id="1026" name="Picture 2" descr="University logo | University brand | StaffNet | The University of Manchester">
            <a:extLst>
              <a:ext uri="{FF2B5EF4-FFF2-40B4-BE49-F238E27FC236}">
                <a16:creationId xmlns:a16="http://schemas.microsoft.com/office/drawing/2014/main" id="{0E70CE8A-F9B3-A7FD-EB9D-3452CB4F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80" y="3156543"/>
            <a:ext cx="47625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ng's College London logo square transparent PNG - StickPNG">
            <a:extLst>
              <a:ext uri="{FF2B5EF4-FFF2-40B4-BE49-F238E27FC236}">
                <a16:creationId xmlns:a16="http://schemas.microsoft.com/office/drawing/2014/main" id="{EA3AA0D8-B80E-4ECE-AC87-CFF567975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736" y="3073068"/>
            <a:ext cx="4418284" cy="23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74F-054A-EC15-8481-F85B6F6B8E40}"/>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A5CFB08C-CD72-8722-7331-5B5A048E1B30}"/>
              </a:ext>
            </a:extLst>
          </p:cNvPr>
          <p:cNvSpPr>
            <a:spLocks noGrp="1"/>
          </p:cNvSpPr>
          <p:nvPr>
            <p:ph idx="1"/>
          </p:nvPr>
        </p:nvSpPr>
        <p:spPr>
          <a:xfrm>
            <a:off x="1097280" y="1845734"/>
            <a:ext cx="8619476" cy="4023360"/>
          </a:xfrm>
        </p:spPr>
        <p:txBody>
          <a:bodyPr>
            <a:normAutofit fontScale="92500" lnSpcReduction="20000"/>
          </a:bodyPr>
          <a:lstStyle/>
          <a:p>
            <a:pPr>
              <a:buFont typeface="Arial" panose="020B0604020202020204" pitchFamily="34" charset="0"/>
              <a:buChar char="•"/>
            </a:pPr>
            <a:r>
              <a:rPr lang="en-GB" dirty="0"/>
              <a:t>NHS suggests and promotes the use of self-management and exercise for low back pain</a:t>
            </a:r>
          </a:p>
          <a:p>
            <a:pPr>
              <a:buFont typeface="Arial" panose="020B0604020202020204" pitchFamily="34" charset="0"/>
              <a:buChar char="•"/>
            </a:pPr>
            <a:r>
              <a:rPr lang="en-GB" dirty="0"/>
              <a:t>It is hard to determine the best way to exercise</a:t>
            </a:r>
          </a:p>
          <a:p>
            <a:pPr>
              <a:buFont typeface="Arial" panose="020B0604020202020204" pitchFamily="34" charset="0"/>
              <a:buChar char="•"/>
            </a:pPr>
            <a:r>
              <a:rPr lang="en-GB" dirty="0"/>
              <a:t>The app would allow the user to see how much their muscles work during the exercise</a:t>
            </a:r>
          </a:p>
          <a:p>
            <a:pPr>
              <a:buFont typeface="Arial" panose="020B0604020202020204" pitchFamily="34" charset="0"/>
              <a:buChar char="•"/>
            </a:pPr>
            <a:r>
              <a:rPr lang="en-GB" dirty="0"/>
              <a:t>The user can compare their muscle activity throughout their exercise session, and compare to previous sessions  </a:t>
            </a:r>
          </a:p>
          <a:p>
            <a:pPr>
              <a:buFont typeface="Arial" panose="020B0604020202020204" pitchFamily="34" charset="0"/>
              <a:buChar char="•"/>
            </a:pPr>
            <a:r>
              <a:rPr lang="en-GB" dirty="0"/>
              <a:t>Currently only EMG visualisation can be seen from sensors</a:t>
            </a:r>
          </a:p>
          <a:p>
            <a:pPr lvl="1">
              <a:buFont typeface="Arial" panose="020B0604020202020204" pitchFamily="34" charset="0"/>
              <a:buChar char="•"/>
            </a:pPr>
            <a:r>
              <a:rPr lang="en-GB" dirty="0"/>
              <a:t>Only understood by trained clinicians</a:t>
            </a:r>
          </a:p>
          <a:p>
            <a:pPr>
              <a:buFont typeface="Arial" panose="020B0604020202020204" pitchFamily="34" charset="0"/>
              <a:buChar char="•"/>
            </a:pPr>
            <a:r>
              <a:rPr lang="en-GB" dirty="0"/>
              <a:t>We aim to:</a:t>
            </a:r>
          </a:p>
          <a:p>
            <a:pPr lvl="1">
              <a:buFont typeface="Arial" panose="020B0604020202020204" pitchFamily="34" charset="0"/>
              <a:buChar char="•"/>
            </a:pPr>
            <a:r>
              <a:rPr lang="en-GB" dirty="0"/>
              <a:t>Reduce pain</a:t>
            </a:r>
          </a:p>
          <a:p>
            <a:pPr lvl="1">
              <a:buFont typeface="Arial" panose="020B0604020202020204" pitchFamily="34" charset="0"/>
              <a:buChar char="•"/>
            </a:pPr>
            <a:r>
              <a:rPr lang="en-GB" dirty="0"/>
              <a:t>Improve quality of life</a:t>
            </a:r>
          </a:p>
          <a:p>
            <a:pPr lvl="1">
              <a:buFont typeface="Arial" panose="020B0604020202020204" pitchFamily="34" charset="0"/>
              <a:buChar char="•"/>
            </a:pPr>
            <a:r>
              <a:rPr lang="en-GB" dirty="0"/>
              <a:t>Help people understand their own bodies better</a:t>
            </a:r>
          </a:p>
          <a:p>
            <a:pPr lvl="1">
              <a:buFont typeface="Arial" panose="020B0604020202020204" pitchFamily="34" charset="0"/>
              <a:buChar char="•"/>
            </a:pPr>
            <a:r>
              <a:rPr lang="en-GB" dirty="0"/>
              <a:t>Make an app that can be accessible to all</a:t>
            </a:r>
          </a:p>
          <a:p>
            <a:pPr>
              <a:buFont typeface="Arial" panose="020B0604020202020204" pitchFamily="34" charset="0"/>
              <a:buChar char="•"/>
            </a:pPr>
            <a:endParaRPr lang="en-GB" dirty="0"/>
          </a:p>
          <a:p>
            <a:pPr lvl="1">
              <a:buFont typeface="Arial" panose="020B0604020202020204" pitchFamily="34" charset="0"/>
              <a:buChar char="•"/>
            </a:pPr>
            <a:endParaRPr lang="en-GB" dirty="0"/>
          </a:p>
        </p:txBody>
      </p:sp>
      <p:pic>
        <p:nvPicPr>
          <p:cNvPr id="3074" name="Picture 2" descr="Trigno® Mobile System - Delsys">
            <a:extLst>
              <a:ext uri="{FF2B5EF4-FFF2-40B4-BE49-F238E27FC236}">
                <a16:creationId xmlns:a16="http://schemas.microsoft.com/office/drawing/2014/main" id="{30BD2981-D0EA-2740-AE76-9FD8C4390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4" t="47033" r="39560" b="4179"/>
          <a:stretch/>
        </p:blipFill>
        <p:spPr bwMode="auto">
          <a:xfrm>
            <a:off x="9974327" y="3238262"/>
            <a:ext cx="1959429" cy="263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3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8519-0C58-51B4-1561-46306F39654C}"/>
              </a:ext>
            </a:extLst>
          </p:cNvPr>
          <p:cNvSpPr>
            <a:spLocks noGrp="1"/>
          </p:cNvSpPr>
          <p:nvPr>
            <p:ph type="title"/>
          </p:nvPr>
        </p:nvSpPr>
        <p:spPr/>
        <p:txBody>
          <a:bodyPr/>
          <a:lstStyle/>
          <a:p>
            <a:r>
              <a:rPr lang="en-GB" dirty="0"/>
              <a:t>The sensors</a:t>
            </a:r>
          </a:p>
        </p:txBody>
      </p:sp>
      <p:pic>
        <p:nvPicPr>
          <p:cNvPr id="2050" name="Picture 2" descr="Combining the best of two worlds - Xsens Motion Capture with Delsys EMG">
            <a:extLst>
              <a:ext uri="{FF2B5EF4-FFF2-40B4-BE49-F238E27FC236}">
                <a16:creationId xmlns:a16="http://schemas.microsoft.com/office/drawing/2014/main" id="{45A9F2BE-96F0-1DFE-C0B4-52026ADF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96" y="155974"/>
            <a:ext cx="4685881" cy="781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and&#10;&#10;Description automatically generated">
            <a:extLst>
              <a:ext uri="{FF2B5EF4-FFF2-40B4-BE49-F238E27FC236}">
                <a16:creationId xmlns:a16="http://schemas.microsoft.com/office/drawing/2014/main" id="{AA364671-A682-4F18-AB99-8DC08DD91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650" y="2171170"/>
            <a:ext cx="1735490" cy="3470980"/>
          </a:xfrm>
          <a:prstGeom prst="rect">
            <a:avLst/>
          </a:prstGeom>
        </p:spPr>
      </p:pic>
      <p:pic>
        <p:nvPicPr>
          <p:cNvPr id="6" name="Picture 5" descr="A hand holding a smart watch&#10;&#10;Description automatically generated with medium confidence">
            <a:extLst>
              <a:ext uri="{FF2B5EF4-FFF2-40B4-BE49-F238E27FC236}">
                <a16:creationId xmlns:a16="http://schemas.microsoft.com/office/drawing/2014/main" id="{F06ACD33-6E4E-0222-6B95-06D617A77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576" y="2171170"/>
            <a:ext cx="1735490" cy="3470980"/>
          </a:xfrm>
          <a:prstGeom prst="rect">
            <a:avLst/>
          </a:prstGeom>
        </p:spPr>
      </p:pic>
      <p:pic>
        <p:nvPicPr>
          <p:cNvPr id="10" name="Picture 9" descr="A picture containing person, indoor, electronics&#10;&#10;Description automatically generated">
            <a:extLst>
              <a:ext uri="{FF2B5EF4-FFF2-40B4-BE49-F238E27FC236}">
                <a16:creationId xmlns:a16="http://schemas.microsoft.com/office/drawing/2014/main" id="{F152CBAB-10BC-EE94-9F04-A0615E46AC27}"/>
              </a:ext>
            </a:extLst>
          </p:cNvPr>
          <p:cNvPicPr>
            <a:picLocks noChangeAspect="1"/>
          </p:cNvPicPr>
          <p:nvPr/>
        </p:nvPicPr>
        <p:blipFill rotWithShape="1">
          <a:blip r:embed="rId6">
            <a:extLst>
              <a:ext uri="{28A0092B-C50C-407E-A947-70E740481C1C}">
                <a14:useLocalDpi xmlns:a14="http://schemas.microsoft.com/office/drawing/2010/main" val="0"/>
              </a:ext>
            </a:extLst>
          </a:blip>
          <a:srcRect b="50846"/>
          <a:stretch/>
        </p:blipFill>
        <p:spPr>
          <a:xfrm>
            <a:off x="857962" y="2698256"/>
            <a:ext cx="3593458" cy="2943894"/>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FCF24100-487A-C146-9740-0C568557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818" y="2171171"/>
            <a:ext cx="2082588" cy="3470980"/>
          </a:xfrm>
          <a:prstGeom prst="rect">
            <a:avLst/>
          </a:prstGeom>
        </p:spPr>
      </p:pic>
    </p:spTree>
    <p:extLst>
      <p:ext uri="{BB962C8B-B14F-4D97-AF65-F5344CB8AC3E}">
        <p14:creationId xmlns:p14="http://schemas.microsoft.com/office/powerpoint/2010/main" val="126047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E63C67-2EDF-AEC2-CA6B-C5D3FB14D6D2}"/>
              </a:ext>
            </a:extLst>
          </p:cNvPr>
          <p:cNvSpPr>
            <a:spLocks noGrp="1"/>
          </p:cNvSpPr>
          <p:nvPr>
            <p:ph type="ctrTitle"/>
          </p:nvPr>
        </p:nvSpPr>
        <p:spPr>
          <a:xfrm>
            <a:off x="1097280" y="758952"/>
            <a:ext cx="10058400" cy="3892168"/>
          </a:xfrm>
        </p:spPr>
        <p:txBody>
          <a:bodyPr>
            <a:normAutofit/>
          </a:bodyPr>
          <a:lstStyle/>
          <a:p>
            <a:r>
              <a:rPr lang="en-GB">
                <a:solidFill>
                  <a:srgbClr val="FFFFFF"/>
                </a:solidFill>
              </a:rPr>
              <a:t>Journey so far</a:t>
            </a:r>
          </a:p>
        </p:txBody>
      </p:sp>
      <p:sp>
        <p:nvSpPr>
          <p:cNvPr id="3" name="Subtitle 2">
            <a:extLst>
              <a:ext uri="{FF2B5EF4-FFF2-40B4-BE49-F238E27FC236}">
                <a16:creationId xmlns:a16="http://schemas.microsoft.com/office/drawing/2014/main" id="{AAFEFE7D-59A2-8363-8D70-9FA8F0C79B19}"/>
              </a:ext>
            </a:extLst>
          </p:cNvPr>
          <p:cNvSpPr>
            <a:spLocks noGrp="1"/>
          </p:cNvSpPr>
          <p:nvPr>
            <p:ph type="subTitle" idx="1"/>
          </p:nvPr>
        </p:nvSpPr>
        <p:spPr>
          <a:xfrm>
            <a:off x="1100051" y="5225240"/>
            <a:ext cx="10058400" cy="114300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40212851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E7F5-2F8B-2034-A836-DD58BBF41408}"/>
              </a:ext>
            </a:extLst>
          </p:cNvPr>
          <p:cNvSpPr>
            <a:spLocks noGrp="1"/>
          </p:cNvSpPr>
          <p:nvPr>
            <p:ph type="title"/>
          </p:nvPr>
        </p:nvSpPr>
        <p:spPr/>
        <p:txBody>
          <a:bodyPr/>
          <a:lstStyle/>
          <a:p>
            <a:r>
              <a:rPr lang="en-GB" dirty="0"/>
              <a:t>Previous MSK session</a:t>
            </a:r>
          </a:p>
        </p:txBody>
      </p:sp>
      <p:pic>
        <p:nvPicPr>
          <p:cNvPr id="5" name="Content Placeholder 4" descr="Graphical user interface, application&#10;&#10;Description automatically generated">
            <a:extLst>
              <a:ext uri="{FF2B5EF4-FFF2-40B4-BE49-F238E27FC236}">
                <a16:creationId xmlns:a16="http://schemas.microsoft.com/office/drawing/2014/main" id="{0C7B74E0-EF19-274D-76E5-0D7EE0D6E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253" y="2896827"/>
            <a:ext cx="1467088" cy="2954888"/>
          </a:xfrm>
        </p:spPr>
      </p:pic>
      <p:pic>
        <p:nvPicPr>
          <p:cNvPr id="7" name="Picture 6" descr="Graphical user interface, application&#10;&#10;Description automatically generated">
            <a:extLst>
              <a:ext uri="{FF2B5EF4-FFF2-40B4-BE49-F238E27FC236}">
                <a16:creationId xmlns:a16="http://schemas.microsoft.com/office/drawing/2014/main" id="{F1BEFB3C-C2B3-DB1F-EE3A-40B73D1E1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63" y="2896827"/>
            <a:ext cx="1467088" cy="295488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8971020-318C-E757-7B1F-D0C44C159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177" y="2896827"/>
            <a:ext cx="1467088" cy="295488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9C28E615-3BE2-9CF0-1E3D-6777554F8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391" y="2896827"/>
            <a:ext cx="1467088" cy="2954888"/>
          </a:xfrm>
          <a:prstGeom prst="rect">
            <a:avLst/>
          </a:prstGeom>
        </p:spPr>
      </p:pic>
      <p:pic>
        <p:nvPicPr>
          <p:cNvPr id="13" name="Picture 12" descr="Graphical user interface, text, application, chat or text message&#10;&#10;Description automatically generated">
            <a:extLst>
              <a:ext uri="{FF2B5EF4-FFF2-40B4-BE49-F238E27FC236}">
                <a16:creationId xmlns:a16="http://schemas.microsoft.com/office/drawing/2014/main" id="{867175FE-8AE1-97F2-E7C3-283B130C34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605" y="2896827"/>
            <a:ext cx="1467088" cy="2954888"/>
          </a:xfrm>
          <a:prstGeom prst="rect">
            <a:avLst/>
          </a:prstGeom>
        </p:spPr>
      </p:pic>
      <p:pic>
        <p:nvPicPr>
          <p:cNvPr id="15" name="Picture 14" descr="Graphical user interface, text, application&#10;&#10;Description automatically generated with medium confidence">
            <a:extLst>
              <a:ext uri="{FF2B5EF4-FFF2-40B4-BE49-F238E27FC236}">
                <a16:creationId xmlns:a16="http://schemas.microsoft.com/office/drawing/2014/main" id="{691C562B-3C61-9B67-E507-F7B059B64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3819" y="2896827"/>
            <a:ext cx="1467088" cy="2954888"/>
          </a:xfrm>
          <a:prstGeom prst="rect">
            <a:avLst/>
          </a:prstGeom>
        </p:spPr>
      </p:pic>
      <p:sp>
        <p:nvSpPr>
          <p:cNvPr id="18" name="Content Placeholder 2">
            <a:extLst>
              <a:ext uri="{FF2B5EF4-FFF2-40B4-BE49-F238E27FC236}">
                <a16:creationId xmlns:a16="http://schemas.microsoft.com/office/drawing/2014/main" id="{1683D1D4-ABEB-F935-5A2A-EBE154F383B5}"/>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Initial session with 3 MSK members to discuss initial design ideas.</a:t>
            </a:r>
          </a:p>
          <a:p>
            <a:r>
              <a:rPr lang="en-GB" dirty="0"/>
              <a:t>Designs shown:</a:t>
            </a:r>
          </a:p>
        </p:txBody>
      </p:sp>
    </p:spTree>
    <p:extLst>
      <p:ext uri="{BB962C8B-B14F-4D97-AF65-F5344CB8AC3E}">
        <p14:creationId xmlns:p14="http://schemas.microsoft.com/office/powerpoint/2010/main" val="123593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40F-64BE-49D9-800B-C2B90AD4C996}"/>
              </a:ext>
            </a:extLst>
          </p:cNvPr>
          <p:cNvSpPr>
            <a:spLocks noGrp="1"/>
          </p:cNvSpPr>
          <p:nvPr>
            <p:ph type="title"/>
          </p:nvPr>
        </p:nvSpPr>
        <p:spPr/>
        <p:txBody>
          <a:bodyPr/>
          <a:lstStyle/>
          <a:p>
            <a:r>
              <a:rPr lang="en-GB" dirty="0"/>
              <a:t>Feedback received</a:t>
            </a:r>
          </a:p>
        </p:txBody>
      </p:sp>
      <p:sp>
        <p:nvSpPr>
          <p:cNvPr id="3" name="Content Placeholder 2">
            <a:extLst>
              <a:ext uri="{FF2B5EF4-FFF2-40B4-BE49-F238E27FC236}">
                <a16:creationId xmlns:a16="http://schemas.microsoft.com/office/drawing/2014/main" id="{47655446-024F-23DE-E08C-8079E94F9D47}"/>
              </a:ext>
            </a:extLst>
          </p:cNvPr>
          <p:cNvSpPr>
            <a:spLocks noGrp="1"/>
          </p:cNvSpPr>
          <p:nvPr>
            <p:ph idx="1"/>
          </p:nvPr>
        </p:nvSpPr>
        <p:spPr/>
        <p:txBody>
          <a:bodyPr/>
          <a:lstStyle/>
          <a:p>
            <a:pPr>
              <a:buFont typeface="Arial" panose="020B0604020202020204" pitchFamily="34" charset="0"/>
              <a:buChar char="•"/>
            </a:pPr>
            <a:r>
              <a:rPr lang="en-GB" dirty="0"/>
              <a:t>Personalisation of the gifs as an option</a:t>
            </a:r>
          </a:p>
          <a:p>
            <a:pPr lvl="1">
              <a:buFont typeface="Arial" panose="020B0604020202020204" pitchFamily="34" charset="0"/>
              <a:buChar char="•"/>
            </a:pPr>
            <a:r>
              <a:rPr lang="en-GB" dirty="0"/>
              <a:t>Include different body shapes</a:t>
            </a:r>
          </a:p>
          <a:p>
            <a:pPr lvl="1">
              <a:buFont typeface="Arial" panose="020B0604020202020204" pitchFamily="34" charset="0"/>
              <a:buChar char="•"/>
            </a:pPr>
            <a:r>
              <a:rPr lang="en-GB" dirty="0"/>
              <a:t>Include different difficulties for the exercise</a:t>
            </a:r>
          </a:p>
          <a:p>
            <a:pPr lvl="1">
              <a:buFont typeface="Arial" panose="020B0604020202020204" pitchFamily="34" charset="0"/>
              <a:buChar char="•"/>
            </a:pPr>
            <a:endParaRPr lang="en-GB" dirty="0"/>
          </a:p>
          <a:p>
            <a:pPr>
              <a:buFont typeface="Arial" panose="020B0604020202020204" pitchFamily="34" charset="0"/>
              <a:buChar char="•"/>
            </a:pPr>
            <a:r>
              <a:rPr lang="en-GB" dirty="0"/>
              <a:t>Encouraging notes and reminders</a:t>
            </a:r>
          </a:p>
          <a:p>
            <a:pPr lvl="1">
              <a:buFont typeface="Arial" panose="020B0604020202020204" pitchFamily="34" charset="0"/>
              <a:buChar char="•"/>
            </a:pPr>
            <a:r>
              <a:rPr lang="en-GB" dirty="0"/>
              <a:t>Can complete these exercises in other settings etc.</a:t>
            </a:r>
          </a:p>
          <a:p>
            <a:pPr lvl="1">
              <a:buFont typeface="Arial" panose="020B0604020202020204" pitchFamily="34" charset="0"/>
              <a:buChar char="•"/>
            </a:pPr>
            <a:endParaRPr lang="en-GB" dirty="0"/>
          </a:p>
          <a:p>
            <a:pPr>
              <a:buFont typeface="Arial" panose="020B0604020202020204" pitchFamily="34" charset="0"/>
              <a:buChar char="•"/>
            </a:pPr>
            <a:r>
              <a:rPr lang="en-GB" dirty="0"/>
              <a:t>Visualisation of the results of the session with thumbs up/smileys/encouraging messages</a:t>
            </a:r>
          </a:p>
        </p:txBody>
      </p:sp>
    </p:spTree>
    <p:extLst>
      <p:ext uri="{BB962C8B-B14F-4D97-AF65-F5344CB8AC3E}">
        <p14:creationId xmlns:p14="http://schemas.microsoft.com/office/powerpoint/2010/main" val="231711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E086-C60E-9322-7F78-A38E6942497B}"/>
              </a:ext>
            </a:extLst>
          </p:cNvPr>
          <p:cNvSpPr>
            <a:spLocks noGrp="1"/>
          </p:cNvSpPr>
          <p:nvPr>
            <p:ph type="title"/>
          </p:nvPr>
        </p:nvSpPr>
        <p:spPr/>
        <p:txBody>
          <a:bodyPr/>
          <a:lstStyle/>
          <a:p>
            <a:r>
              <a:rPr lang="en-GB" dirty="0"/>
              <a:t>App development</a:t>
            </a:r>
          </a:p>
        </p:txBody>
      </p:sp>
      <p:sp>
        <p:nvSpPr>
          <p:cNvPr id="3" name="Content Placeholder 2">
            <a:extLst>
              <a:ext uri="{FF2B5EF4-FFF2-40B4-BE49-F238E27FC236}">
                <a16:creationId xmlns:a16="http://schemas.microsoft.com/office/drawing/2014/main" id="{83A4BC5F-F48D-DBCC-FA70-C3D2701D67EE}"/>
              </a:ext>
            </a:extLst>
          </p:cNvPr>
          <p:cNvSpPr>
            <a:spLocks noGrp="1"/>
          </p:cNvSpPr>
          <p:nvPr>
            <p:ph idx="1"/>
          </p:nvPr>
        </p:nvSpPr>
        <p:spPr/>
        <p:txBody>
          <a:bodyPr/>
          <a:lstStyle/>
          <a:p>
            <a:pPr>
              <a:buFont typeface="Arial" panose="020B0604020202020204" pitchFamily="34" charset="0"/>
              <a:buChar char="•"/>
            </a:pPr>
            <a:r>
              <a:rPr lang="en-GB" dirty="0"/>
              <a:t>Understand and connect the sensors </a:t>
            </a:r>
          </a:p>
          <a:p>
            <a:pPr>
              <a:buFont typeface="Arial" panose="020B0604020202020204" pitchFamily="34" charset="0"/>
              <a:buChar char="•"/>
            </a:pPr>
            <a:r>
              <a:rPr lang="en-GB" dirty="0"/>
              <a:t>Learn how to make an app</a:t>
            </a:r>
          </a:p>
          <a:p>
            <a:pPr>
              <a:buFont typeface="Arial" panose="020B0604020202020204" pitchFamily="34" charset="0"/>
              <a:buChar char="•"/>
            </a:pPr>
            <a:r>
              <a:rPr lang="en-GB" dirty="0"/>
              <a:t>Work on the designs of the application</a:t>
            </a:r>
          </a:p>
          <a:p>
            <a:pPr>
              <a:buFont typeface="Arial" panose="020B0604020202020204" pitchFamily="34" charset="0"/>
              <a:buChar char="•"/>
            </a:pPr>
            <a:endParaRPr lang="en-GB" dirty="0"/>
          </a:p>
          <a:p>
            <a:pPr>
              <a:buFont typeface="Arial" panose="020B0604020202020204" pitchFamily="34" charset="0"/>
              <a:buChar char="•"/>
            </a:pPr>
            <a:r>
              <a:rPr lang="en-GB" dirty="0"/>
              <a:t>Project Overview and Planning report was a success</a:t>
            </a:r>
          </a:p>
          <a:p>
            <a:pPr>
              <a:buFont typeface="Arial" panose="020B0604020202020204" pitchFamily="34" charset="0"/>
              <a:buChar char="•"/>
            </a:pPr>
            <a:endParaRPr lang="en-GB" dirty="0"/>
          </a:p>
          <a:p>
            <a:pPr>
              <a:buFont typeface="Arial" panose="020B0604020202020204" pitchFamily="34" charset="0"/>
              <a:buChar char="•"/>
            </a:pPr>
            <a:r>
              <a:rPr lang="en-GB" dirty="0"/>
              <a:t>Minimal viable product is ready!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6551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1824-F385-27A1-3C9F-ABF121771C04}"/>
              </a:ext>
            </a:extLst>
          </p:cNvPr>
          <p:cNvSpPr>
            <a:spLocks noGrp="1"/>
          </p:cNvSpPr>
          <p:nvPr>
            <p:ph type="title"/>
          </p:nvPr>
        </p:nvSpPr>
        <p:spPr/>
        <p:txBody>
          <a:bodyPr/>
          <a:lstStyle/>
          <a:p>
            <a:r>
              <a:rPr lang="en-GB" dirty="0"/>
              <a:t>Minimal viable product</a:t>
            </a:r>
          </a:p>
        </p:txBody>
      </p:sp>
      <p:pic>
        <p:nvPicPr>
          <p:cNvPr id="5" name="Picture 4" descr="Graphical user interface, application&#10;&#10;Description automatically generated">
            <a:extLst>
              <a:ext uri="{FF2B5EF4-FFF2-40B4-BE49-F238E27FC236}">
                <a16:creationId xmlns:a16="http://schemas.microsoft.com/office/drawing/2014/main" id="{33B07013-5999-433F-AE04-608EBDC35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07" y="1844099"/>
            <a:ext cx="2630434" cy="4405978"/>
          </a:xfrm>
          <a:prstGeom prst="rect">
            <a:avLst/>
          </a:prstGeom>
        </p:spPr>
      </p:pic>
      <p:sp>
        <p:nvSpPr>
          <p:cNvPr id="25" name="Content Placeholder 2">
            <a:extLst>
              <a:ext uri="{FF2B5EF4-FFF2-40B4-BE49-F238E27FC236}">
                <a16:creationId xmlns:a16="http://schemas.microsoft.com/office/drawing/2014/main" id="{EF486C37-9346-FC06-DBB1-DB32733BEC80}"/>
              </a:ext>
            </a:extLst>
          </p:cNvPr>
          <p:cNvSpPr>
            <a:spLocks noGrp="1"/>
          </p:cNvSpPr>
          <p:nvPr>
            <p:ph idx="1"/>
          </p:nvPr>
        </p:nvSpPr>
        <p:spPr>
          <a:xfrm>
            <a:off x="4220308" y="1845734"/>
            <a:ext cx="6935372" cy="4023360"/>
          </a:xfrm>
        </p:spPr>
        <p:txBody>
          <a:bodyPr/>
          <a:lstStyle/>
          <a:p>
            <a:pPr>
              <a:buFont typeface="Arial" panose="020B0604020202020204" pitchFamily="34" charset="0"/>
              <a:buChar char="•"/>
            </a:pPr>
            <a:r>
              <a:rPr lang="en-GB" dirty="0"/>
              <a:t>What would you like to see first when you open the application?</a:t>
            </a:r>
          </a:p>
          <a:p>
            <a:pPr lvl="1">
              <a:buFont typeface="Arial" panose="020B0604020202020204" pitchFamily="34" charset="0"/>
              <a:buChar char="•"/>
            </a:pPr>
            <a:r>
              <a:rPr lang="en-GB" dirty="0"/>
              <a:t>Straight into connecting the sensors?</a:t>
            </a:r>
          </a:p>
          <a:p>
            <a:pPr lvl="1">
              <a:buFont typeface="Arial" panose="020B0604020202020204" pitchFamily="34" charset="0"/>
              <a:buChar char="•"/>
            </a:pPr>
            <a:r>
              <a:rPr lang="en-GB" dirty="0"/>
              <a:t>Information about your last session?</a:t>
            </a:r>
          </a:p>
          <a:p>
            <a:pPr lvl="1">
              <a:buFont typeface="Arial" panose="020B0604020202020204" pitchFamily="34" charset="0"/>
              <a:buChar char="•"/>
            </a:pPr>
            <a:r>
              <a:rPr lang="en-GB" dirty="0"/>
              <a:t>Positive/motivational quote?</a:t>
            </a:r>
          </a:p>
          <a:p>
            <a:pPr lvl="1">
              <a:buFont typeface="Arial" panose="020B0604020202020204" pitchFamily="34" charset="0"/>
              <a:buChar char="•"/>
            </a:pPr>
            <a:r>
              <a:rPr lang="en-GB" dirty="0"/>
              <a:t>Other?</a:t>
            </a:r>
          </a:p>
        </p:txBody>
      </p:sp>
    </p:spTree>
    <p:extLst>
      <p:ext uri="{BB962C8B-B14F-4D97-AF65-F5344CB8AC3E}">
        <p14:creationId xmlns:p14="http://schemas.microsoft.com/office/powerpoint/2010/main" val="3735569748"/>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264</TotalTime>
  <Words>667</Words>
  <Application>Microsoft Office PowerPoint</Application>
  <PresentationFormat>Widescreen</PresentationFormat>
  <Paragraphs>86</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Retrospect</vt:lpstr>
      <vt:lpstr>INDEX App  INDividualised EXercise approach for people with chronic low back pain (INDEX study): The development of an enhanced EMG biofeedback app</vt:lpstr>
      <vt:lpstr>Carolina</vt:lpstr>
      <vt:lpstr>Aim</vt:lpstr>
      <vt:lpstr>The sensors</vt:lpstr>
      <vt:lpstr>Journey so far</vt:lpstr>
      <vt:lpstr>Previous MSK session</vt:lpstr>
      <vt:lpstr>Feedback received</vt:lpstr>
      <vt:lpstr>App development</vt:lpstr>
      <vt:lpstr>Minimal viable product</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App</dc:title>
  <dc:creator>Carolina Costa Lopes</dc:creator>
  <cp:lastModifiedBy>Carolina Costa Lopes</cp:lastModifiedBy>
  <cp:revision>15</cp:revision>
  <dcterms:created xsi:type="dcterms:W3CDTF">2022-07-23T00:22:28Z</dcterms:created>
  <dcterms:modified xsi:type="dcterms:W3CDTF">2022-07-25T03:41:00Z</dcterms:modified>
</cp:coreProperties>
</file>